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183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" name="Text 1"/>
          <p:cNvSpPr/>
          <p:nvPr/>
        </p:nvSpPr>
        <p:spPr>
          <a:xfrm>
            <a:off x="594360" y="6473952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CEIDG • PKD 2025 • e-Doręczenia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18872"/>
            <a:ext cx="12191695" cy="6739128"/>
          </a:xfrm>
          <a:prstGeom prst="rect">
            <a:avLst/>
          </a:prstGeom>
          <a:solidFill>
            <a:srgbClr val="F1F8F7"/>
          </a:solidFill>
          <a:ln w="12700">
            <a:solidFill>
              <a:srgbClr val="F1F8F7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" name="Shape 1"/>
          <p:cNvSpPr/>
          <p:nvPr/>
        </p:nvSpPr>
        <p:spPr>
          <a:xfrm>
            <a:off x="685800" y="713232"/>
            <a:ext cx="10835640" cy="5230368"/>
          </a:xfrm>
          <a:prstGeom prst="roundRect">
            <a:avLst/>
          </a:prstGeom>
          <a:solidFill>
            <a:srgbClr val="FFFFFF">
              <a:alpha val="98000"/>
            </a:srgbClr>
          </a:solidFill>
          <a:ln w="15240">
            <a:solidFill>
              <a:srgbClr val="D7E8E6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" name="Shape 2"/>
          <p:cNvSpPr/>
          <p:nvPr/>
        </p:nvSpPr>
        <p:spPr>
          <a:xfrm>
            <a:off x="960120" y="1078992"/>
            <a:ext cx="2011680" cy="347472"/>
          </a:xfrm>
          <a:prstGeom prst="roundRect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Text 3"/>
          <p:cNvSpPr/>
          <p:nvPr/>
        </p:nvSpPr>
        <p:spPr>
          <a:xfrm>
            <a:off x="1033272" y="1152144"/>
            <a:ext cx="18653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DLA FIZJOTERAPEUTÓW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0120" y="1691640"/>
            <a:ext cx="7680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A"/>
                </a:solidFill>
              </a:rPr>
              <a:t>Jak zmienić dane w CEIDG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15324A"/>
                </a:solidFill>
              </a:rPr>
              <a:t>i założyć e-Doręczenia?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87552" y="32461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4748B"/>
                </a:solidFill>
              </a:rPr>
              <a:t>PKD 2025 • aktualizacja wpisu • firmowy adres do e-Doręczeń (ADE)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732520" y="1417320"/>
            <a:ext cx="2057400" cy="2057400"/>
          </a:xfrm>
          <a:prstGeom prst="roundRect">
            <a:avLst/>
          </a:prstGeom>
          <a:solidFill>
            <a:srgbClr val="DFF4F2"/>
          </a:solidFill>
          <a:ln w="12700">
            <a:solidFill>
              <a:srgbClr val="B9E2DE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8942832" y="1874520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B6B6B"/>
                </a:solidFill>
              </a:rPr>
              <a:t>CEIDG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9464040" y="2304288"/>
            <a:ext cx="594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5324A"/>
                </a:solidFill>
              </a:rPr>
              <a:t>→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942832" y="2788920"/>
            <a:ext cx="1645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B6B6B"/>
                </a:solidFill>
              </a:rPr>
              <a:t>ADE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987552" y="51663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</a:rPr>
              <a:t>Stan prawny i informacje: wrzesień 2026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  <p:pic>
        <p:nvPicPr>
          <p:cNvPr id="26" name="Picture 25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68680" y="6455664"/>
            <a:ext cx="9875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 b="1">
                <a:solidFill>
                  <a:srgbClr val="224569"/>
                </a:solidFill>
                <a:latin typeface="Aptos"/>
              </a:defRPr>
            </a:pPr>
            <a:r>
              <a:t>Paweł Adamkiewicz   |   CEIDG • PKD 2025 • e-Doręczenia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Co fizjoterapeuta powinien dziś sprawdzić?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Najważniejsze obowiązki w jednym miejscu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3520440" cy="356616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64008" cy="3566160"/>
          </a:xfrm>
          <a:prstGeom prst="rect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4"/>
          <p:cNvSpPr/>
          <p:nvPr/>
        </p:nvSpPr>
        <p:spPr>
          <a:xfrm>
            <a:off x="886968" y="1581912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1. PKD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86968" y="1984248"/>
            <a:ext cx="3136392" cy="2852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Jeżeli składasz wniosek o zmianę wpisu w CEIDG, zawieszenie albo wznowienie działalności, we wniosku wskazujesz rodzaje działalności według PKD 2025.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Dla fizjoterapii: 86.95.Z.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43400" y="1417320"/>
            <a:ext cx="3520440" cy="356616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Shape 7"/>
          <p:cNvSpPr/>
          <p:nvPr/>
        </p:nvSpPr>
        <p:spPr>
          <a:xfrm>
            <a:off x="4343400" y="1417320"/>
            <a:ext cx="64008" cy="3566160"/>
          </a:xfrm>
          <a:prstGeom prst="rect">
            <a:avLst/>
          </a:prstGeom>
          <a:solidFill>
            <a:srgbClr val="F3B63A"/>
          </a:solidFill>
          <a:ln w="12700">
            <a:solidFill>
              <a:srgbClr val="F3B63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4544568" y="1581912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2. e-Doręczenia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44568" y="1984248"/>
            <a:ext cx="3136392" cy="2852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Firma wpisana do CEIDG do 31.12.2024 r., która zmienia wpis po 30.06.2025 r., musi przy tej zmianie mieć lub utworzyć firmowy adres do e-Doręczeń.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001000" y="1417320"/>
            <a:ext cx="3520440" cy="356616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Shape 11"/>
          <p:cNvSpPr/>
          <p:nvPr/>
        </p:nvSpPr>
        <p:spPr>
          <a:xfrm>
            <a:off x="8001000" y="1417320"/>
            <a:ext cx="64008" cy="3566160"/>
          </a:xfrm>
          <a:prstGeom prst="rect">
            <a:avLst/>
          </a:prstGeom>
          <a:solidFill>
            <a:srgbClr val="B54747"/>
          </a:solidFill>
          <a:ln w="12700">
            <a:solidFill>
              <a:srgbClr val="B54747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8202168" y="1581912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3. Termin graniczny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02168" y="1984248"/>
            <a:ext cx="3136392" cy="2852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Jeżeli wcześniej nie powstał obowiązek przy zmianie wpisu, przedsiębiorcy z CEIDG zarejestrowani do 31.12.2024 r. muszą mieć ADE od 1.10.2026 r.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85800" y="5715000"/>
            <a:ext cx="10789920" cy="475488"/>
          </a:xfrm>
          <a:prstGeom prst="roundRect">
            <a:avLst/>
          </a:prstGeom>
          <a:solidFill>
            <a:srgbClr val="FFF4D6"/>
          </a:solidFill>
          <a:ln w="12700">
            <a:solidFill>
              <a:srgbClr val="E8D59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868680" y="5833872"/>
            <a:ext cx="10424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5324A"/>
                </a:solidFill>
              </a:rPr>
              <a:t>Zmiana PKD w CEIDG może więc uruchomić jednocześnie obowiązek utworzenia firmowego ADE.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pic>
        <p:nvPicPr>
          <p:cNvPr id="26" name="Picture 25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68680" y="6455664"/>
            <a:ext cx="98755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 b="1">
                <a:solidFill>
                  <a:srgbClr val="224569"/>
                </a:solidFill>
                <a:latin typeface="Aptos"/>
              </a:defRPr>
            </a:pPr>
            <a:r>
              <a:t>Paweł Adamkiewicz   |   CEIDG • PKD 2025 • e-Doręczenia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PKD 2025 – co zmieniło się dla fizjoterapii?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Od 1 stycznia 2025 r. obowiązuje nowa klasyfikacja PKD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777240" y="1417320"/>
            <a:ext cx="4709160" cy="3611880"/>
          </a:xfrm>
          <a:prstGeom prst="roundRect">
            <a:avLst/>
          </a:prstGeom>
          <a:solidFill>
            <a:srgbClr val="DFF4F2"/>
          </a:solidFill>
          <a:ln w="12700">
            <a:solidFill>
              <a:srgbClr val="B9E2DE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Text 3"/>
          <p:cNvSpPr/>
          <p:nvPr/>
        </p:nvSpPr>
        <p:spPr>
          <a:xfrm>
            <a:off x="1143000" y="1874520"/>
            <a:ext cx="3977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B6B6B"/>
                </a:solidFill>
              </a:rPr>
              <a:t>86.95.Z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1051560" y="2670048"/>
            <a:ext cx="4160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5324A"/>
                </a:solidFill>
              </a:rPr>
              <a:t>Działalność w zakresie fizjoterapii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7280" y="3493008"/>
            <a:ext cx="406908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43442"/>
                </a:solidFill>
              </a:rPr>
              <a:t>Obejmuje m.in. fizykoterapię, kinezyterapię, masaż leczniczy i działalność fizjoprofilaktyczną.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806440" y="1417320"/>
            <a:ext cx="544068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Shape 7"/>
          <p:cNvSpPr/>
          <p:nvPr/>
        </p:nvSpPr>
        <p:spPr>
          <a:xfrm>
            <a:off x="5806440" y="1417320"/>
            <a:ext cx="64008" cy="1508760"/>
          </a:xfrm>
          <a:prstGeom prst="rect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6007608" y="1581912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Kiedy trzeba użyć PKD 2025?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007608" y="1984248"/>
            <a:ext cx="5056632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Przy wnioskach o wpis oraz przy zmianie wpisu składanych od 1.01.2025 r. Dotyczy to także zawieszenia i wznowienia działalności.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806440" y="3154680"/>
            <a:ext cx="544068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Shape 11"/>
          <p:cNvSpPr/>
          <p:nvPr/>
        </p:nvSpPr>
        <p:spPr>
          <a:xfrm>
            <a:off x="5806440" y="3154680"/>
            <a:ext cx="64008" cy="1874520"/>
          </a:xfrm>
          <a:prstGeom prst="rect">
            <a:avLst/>
          </a:prstGeom>
          <a:solidFill>
            <a:srgbClr val="F3B63A"/>
          </a:solidFill>
          <a:ln w="12700">
            <a:solidFill>
              <a:srgbClr val="F3B63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6007608" y="3319272"/>
            <a:ext cx="5074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Nie czekaj na automatyczne przeklasyfikowanie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007608" y="3721608"/>
            <a:ext cx="5056632" cy="1161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Okres przejściowy kończy się 31.12.2026 r. Od 1.01.2027 r. rejestry mają automatycznie przeklasyfikować pozostałe wpisy. Warto wcześniej sprawdzić, czy kod odpowiada faktycznie wykonywanej działalności.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p:pic>
        <p:nvPicPr>
          <p:cNvPr id="26" name="Picture 25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Zmiana danych w CEIDG – krok po kroku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Najwygodniej zrobić to elektronicznie przez Biznes.gov.pl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822960" y="1417320"/>
            <a:ext cx="438912" cy="438912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Text 3"/>
          <p:cNvSpPr/>
          <p:nvPr/>
        </p:nvSpPr>
        <p:spPr>
          <a:xfrm>
            <a:off x="822960" y="149047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417320" y="1399032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324A"/>
                </a:solidFill>
              </a:rPr>
              <a:t>Zaloguj się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417320" y="1728216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43442"/>
                </a:solidFill>
              </a:rPr>
              <a:t>Wejdź na Biznes.gov.pl i zaloguj się do Konta Przedsiębiorcy, np. Profilem Zaufanym, e-dowodem lub bankowością elektroniczną.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822960" y="2423160"/>
            <a:ext cx="438912" cy="438912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822960" y="249631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417320" y="2404872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324A"/>
                </a:solidFill>
              </a:rPr>
              <a:t>Wybierz zmianę wpisu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17320" y="2734056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43442"/>
                </a:solidFill>
              </a:rPr>
              <a:t>Uruchom usługę „Zmień dane w CEIDG”. System prowadzi przez formularz i pokazuje dane obecnego wpisu.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22960" y="3429000"/>
            <a:ext cx="438912" cy="438912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Text 11"/>
          <p:cNvSpPr/>
          <p:nvPr/>
        </p:nvSpPr>
        <p:spPr>
          <a:xfrm>
            <a:off x="822960" y="350215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417320" y="3410712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324A"/>
                </a:solidFill>
              </a:rPr>
              <a:t>Zaktualizuj dane i PKD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417320" y="3739896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43442"/>
                </a:solidFill>
              </a:rPr>
              <a:t>Sprawdź adresy, dane kontaktowe oraz listę kodów PKD. Dla działalności fizjoterapeutycznej wybierz właściwy kod PKD 2025 – 86.95.Z.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263640" y="1417320"/>
            <a:ext cx="438912" cy="438912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6263640" y="149047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0" y="1399032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324A"/>
                </a:solidFill>
              </a:rPr>
              <a:t>Uzupełnij e-Doręczenia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58000" y="1728216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43442"/>
                </a:solidFill>
              </a:rPr>
              <a:t>Jeśli nie masz firmowego ADE, formularz może poprosić o dane niezbędne do jego utworzenia.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263640" y="2423160"/>
            <a:ext cx="438912" cy="438912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1" name="Text 19"/>
          <p:cNvSpPr/>
          <p:nvPr/>
        </p:nvSpPr>
        <p:spPr>
          <a:xfrm>
            <a:off x="6263640" y="249631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858000" y="2404872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324A"/>
                </a:solidFill>
              </a:rPr>
              <a:t>Podpisz i wyślij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858000" y="2734056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43442"/>
                </a:solidFill>
              </a:rPr>
              <a:t>Sprawdź podsumowanie, podpisz wniosek elektronicznie i wyślij. Zmiana wpisu w CEIDG jest bezpłatna.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263640" y="3429000"/>
            <a:ext cx="438912" cy="438912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5" name="Text 23"/>
          <p:cNvSpPr/>
          <p:nvPr/>
        </p:nvSpPr>
        <p:spPr>
          <a:xfrm>
            <a:off x="6263640" y="350215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6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858000" y="3410712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324A"/>
                </a:solidFill>
              </a:rPr>
              <a:t>Sprawdź skrzynkę i wpis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858000" y="3739896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43442"/>
                </a:solidFill>
              </a:rPr>
              <a:t>Po utworzeniu ADE pamiętaj o aktywacji skrzynki. Następnie sprawdź, czy dane CEIDG są zgodne z zamiarem.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85800" y="5715000"/>
            <a:ext cx="10789920" cy="475488"/>
          </a:xfrm>
          <a:prstGeom prst="roundRect">
            <a:avLst/>
          </a:prstGeom>
          <a:solidFill>
            <a:srgbClr val="FFF4D6"/>
          </a:solidFill>
          <a:ln w="12700">
            <a:solidFill>
              <a:srgbClr val="E8D59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9" name="Text 27"/>
          <p:cNvSpPr/>
          <p:nvPr/>
        </p:nvSpPr>
        <p:spPr>
          <a:xfrm>
            <a:off x="868680" y="5833872"/>
            <a:ext cx="10424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5324A"/>
                </a:solidFill>
              </a:rPr>
              <a:t>Przed wysłaniem wniosku sprawdź wszystkie kody działalności – nie tylko kod przeważający.</a:t>
            </a:r>
            <a:endParaRPr lang="en-US" sz="105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30" name="Picture 29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Co może wywołać obowiązek e-Doręczeń?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Dla firmy wpisanej do CEIDG przed 1 stycznia 2025 r.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342900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64008" cy="1691640"/>
          </a:xfrm>
          <a:prstGeom prst="rect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4"/>
          <p:cNvSpPr/>
          <p:nvPr/>
        </p:nvSpPr>
        <p:spPr>
          <a:xfrm>
            <a:off x="886968" y="158191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Zmiana PKD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86968" y="1984248"/>
            <a:ext cx="3044952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np. przejście na PKD 2025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89120" y="1417320"/>
            <a:ext cx="342900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Shape 7"/>
          <p:cNvSpPr/>
          <p:nvPr/>
        </p:nvSpPr>
        <p:spPr>
          <a:xfrm>
            <a:off x="4389120" y="1417320"/>
            <a:ext cx="64008" cy="1691640"/>
          </a:xfrm>
          <a:prstGeom prst="rect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4590288" y="158191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Zmiana adresu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90288" y="1984248"/>
            <a:ext cx="3044952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miejsca działalności lub adresu do doręczeń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092440" y="1417320"/>
            <a:ext cx="342900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Shape 11"/>
          <p:cNvSpPr/>
          <p:nvPr/>
        </p:nvSpPr>
        <p:spPr>
          <a:xfrm>
            <a:off x="8092440" y="1417320"/>
            <a:ext cx="64008" cy="1691640"/>
          </a:xfrm>
          <a:prstGeom prst="rect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8293608" y="158191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Dane kontaktowe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93608" y="1984248"/>
            <a:ext cx="3044952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aktualizacja danych we wpisie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85800" y="3474720"/>
            <a:ext cx="342900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Shape 15"/>
          <p:cNvSpPr/>
          <p:nvPr/>
        </p:nvSpPr>
        <p:spPr>
          <a:xfrm>
            <a:off x="685800" y="3474720"/>
            <a:ext cx="64008" cy="1691640"/>
          </a:xfrm>
          <a:prstGeom prst="rect">
            <a:avLst/>
          </a:prstGeom>
          <a:solidFill>
            <a:srgbClr val="F3B63A"/>
          </a:solidFill>
          <a:ln w="12700">
            <a:solidFill>
              <a:srgbClr val="F3B63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8" name="Text 16"/>
          <p:cNvSpPr/>
          <p:nvPr/>
        </p:nvSpPr>
        <p:spPr>
          <a:xfrm>
            <a:off x="886968" y="363931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Zawieszenie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86968" y="4041648"/>
            <a:ext cx="3044952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złożenie wniosku o zawieszenie działalności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389120" y="3474720"/>
            <a:ext cx="342900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1" name="Shape 19"/>
          <p:cNvSpPr/>
          <p:nvPr/>
        </p:nvSpPr>
        <p:spPr>
          <a:xfrm>
            <a:off x="4389120" y="3474720"/>
            <a:ext cx="64008" cy="1691640"/>
          </a:xfrm>
          <a:prstGeom prst="rect">
            <a:avLst/>
          </a:prstGeom>
          <a:solidFill>
            <a:srgbClr val="F3B63A"/>
          </a:solidFill>
          <a:ln w="12700">
            <a:solidFill>
              <a:srgbClr val="F3B63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2" name="Text 20"/>
          <p:cNvSpPr/>
          <p:nvPr/>
        </p:nvSpPr>
        <p:spPr>
          <a:xfrm>
            <a:off x="4590288" y="363931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Wznowienie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590288" y="4041648"/>
            <a:ext cx="3044952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złożenie wniosku o wznowienie działalności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8092440" y="3474720"/>
            <a:ext cx="342900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5" name="Shape 23"/>
          <p:cNvSpPr/>
          <p:nvPr/>
        </p:nvSpPr>
        <p:spPr>
          <a:xfrm>
            <a:off x="8092440" y="3474720"/>
            <a:ext cx="64008" cy="1691640"/>
          </a:xfrm>
          <a:prstGeom prst="rect">
            <a:avLst/>
          </a:prstGeom>
          <a:solidFill>
            <a:srgbClr val="F3B63A"/>
          </a:solidFill>
          <a:ln w="12700">
            <a:solidFill>
              <a:srgbClr val="F3B63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6" name="Text 24"/>
          <p:cNvSpPr/>
          <p:nvPr/>
        </p:nvSpPr>
        <p:spPr>
          <a:xfrm>
            <a:off x="8293608" y="363931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Inna aktualizacja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293608" y="4041648"/>
            <a:ext cx="3044952" cy="9784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co do zasady zmiana wpisu po 30.06.2025 r.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685800" y="5715000"/>
            <a:ext cx="10789920" cy="475488"/>
          </a:xfrm>
          <a:prstGeom prst="roundRect">
            <a:avLst/>
          </a:prstGeom>
          <a:solidFill>
            <a:srgbClr val="FFF4D6"/>
          </a:solidFill>
          <a:ln w="12700">
            <a:solidFill>
              <a:srgbClr val="E8D59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9" name="Text 27"/>
          <p:cNvSpPr/>
          <p:nvPr/>
        </p:nvSpPr>
        <p:spPr>
          <a:xfrm>
            <a:off x="868680" y="5833872"/>
            <a:ext cx="10424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5324A"/>
                </a:solidFill>
              </a:rPr>
              <a:t>Jeśli firmowy ADE jest już widoczny we wpisie CEIDG, nie trzeba tworzyć kolejnego.</a:t>
            </a:r>
            <a:endParaRPr lang="en-US" sz="105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pic>
        <p:nvPicPr>
          <p:cNvPr id="30" name="Picture 29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Terminy e-Doręczeń dla przedsiębiorców w CEIDG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Kluczowa jest data wpisu firmy i moment składania zmian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1005840" y="2926080"/>
            <a:ext cx="10058400" cy="0"/>
          </a:xfrm>
          <a:prstGeom prst="line">
            <a:avLst/>
          </a:prstGeom>
          <a:noFill/>
          <a:ln w="508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3"/>
          <p:cNvSpPr/>
          <p:nvPr/>
        </p:nvSpPr>
        <p:spPr>
          <a:xfrm>
            <a:off x="1188720" y="2670048"/>
            <a:ext cx="502920" cy="502920"/>
          </a:xfrm>
          <a:prstGeom prst="ellipse">
            <a:avLst/>
          </a:prstGeom>
          <a:solidFill>
            <a:srgbClr val="0B6B6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4"/>
          <p:cNvSpPr/>
          <p:nvPr/>
        </p:nvSpPr>
        <p:spPr>
          <a:xfrm>
            <a:off x="868680" y="205740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6B6B"/>
                </a:solidFill>
              </a:rPr>
              <a:t>01.01.2025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33375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324A"/>
                </a:solidFill>
              </a:rPr>
              <a:t>Nowe firmy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20040" y="3794760"/>
            <a:ext cx="23317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43442"/>
                </a:solidFill>
              </a:rPr>
              <a:t>Rejestrując działalność w CEIDG, zakładają ADE.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709160" y="2670048"/>
            <a:ext cx="502920" cy="502920"/>
          </a:xfrm>
          <a:prstGeom prst="ellipse">
            <a:avLst/>
          </a:prstGeom>
          <a:solidFill>
            <a:srgbClr val="0B6B6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4389120" y="205740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6B6B"/>
                </a:solidFill>
              </a:rPr>
              <a:t>01.07.2025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069080" y="33375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324A"/>
                </a:solidFill>
              </a:rPr>
              <a:t>Zmiany starych wpisów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840480" y="3794760"/>
            <a:ext cx="23317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43442"/>
                </a:solidFill>
              </a:rPr>
              <a:t>Zmiana wpisu firmy zarejestrowanej do 31.12.2024 r. wiąże się z ADE.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366760" y="2670048"/>
            <a:ext cx="502920" cy="502920"/>
          </a:xfrm>
          <a:prstGeom prst="ellipse">
            <a:avLst/>
          </a:prstGeom>
          <a:solidFill>
            <a:srgbClr val="B5474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8046720" y="205740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B54747"/>
                </a:solidFill>
              </a:rPr>
              <a:t>01.10.2026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26680" y="33375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324A"/>
                </a:solidFill>
              </a:rPr>
              <a:t>Termin dla pozostałych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498080" y="3794760"/>
            <a:ext cx="23317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243442"/>
                </a:solidFill>
              </a:rPr>
              <a:t>Firmy z CEIDG wpisane do 31.12.2024 r. muszą mieć ADE.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85800" y="5715000"/>
            <a:ext cx="10789920" cy="475488"/>
          </a:xfrm>
          <a:prstGeom prst="roundRect">
            <a:avLst/>
          </a:prstGeom>
          <a:solidFill>
            <a:srgbClr val="FDECEC"/>
          </a:solidFill>
          <a:ln w="12700">
            <a:solidFill>
              <a:srgbClr val="E8D59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8" name="Text 16"/>
          <p:cNvSpPr/>
          <p:nvPr/>
        </p:nvSpPr>
        <p:spPr>
          <a:xfrm>
            <a:off x="868680" y="5833872"/>
            <a:ext cx="10424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5324A"/>
                </a:solidFill>
              </a:rPr>
              <a:t>Na dzień przygotowania prezentacji (wrzesień 2026) termin 1 października 2026 r. jest bezpośrednio przed przedsiębiorcami objętymi tym obowiązkiem.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pic>
        <p:nvPicPr>
          <p:cNvPr id="26" name="Picture 25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Czym są e-Doręczenia?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Elektroniczny odpowiednik przesyłki poleconej z dowodem nadania i odbioru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777240" y="1417320"/>
            <a:ext cx="3246120" cy="338328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3"/>
          <p:cNvSpPr/>
          <p:nvPr/>
        </p:nvSpPr>
        <p:spPr>
          <a:xfrm>
            <a:off x="777240" y="1417320"/>
            <a:ext cx="64008" cy="3383280"/>
          </a:xfrm>
          <a:prstGeom prst="rect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4"/>
          <p:cNvSpPr/>
          <p:nvPr/>
        </p:nvSpPr>
        <p:spPr>
          <a:xfrm>
            <a:off x="978408" y="1581912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ADE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78408" y="1984248"/>
            <a:ext cx="2862072" cy="2670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Adres do doręczeń elektronicznych – unikalny adres powiązany z przedsiębiorcą i wpisany do Bazy Adresów Elektronicznych (BAE).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480560" y="1417320"/>
            <a:ext cx="3246120" cy="338328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Shape 7"/>
          <p:cNvSpPr/>
          <p:nvPr/>
        </p:nvSpPr>
        <p:spPr>
          <a:xfrm>
            <a:off x="4480560" y="1417320"/>
            <a:ext cx="64008" cy="3383280"/>
          </a:xfrm>
          <a:prstGeom prst="rect">
            <a:avLst/>
          </a:prstGeom>
          <a:solidFill>
            <a:srgbClr val="0E8585"/>
          </a:solidFill>
          <a:ln w="12700">
            <a:solidFill>
              <a:srgbClr val="0E8585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4681728" y="1581912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Skrzynka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81728" y="1984248"/>
            <a:ext cx="2862072" cy="2670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Miejsce, w którym przedsiębiorca wysyła, odbiera i przechowuje urzędową korespondencję elektroniczną.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183880" y="1417320"/>
            <a:ext cx="3246120" cy="338328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Shape 11"/>
          <p:cNvSpPr/>
          <p:nvPr/>
        </p:nvSpPr>
        <p:spPr>
          <a:xfrm>
            <a:off x="8183880" y="1417320"/>
            <a:ext cx="64008" cy="3383280"/>
          </a:xfrm>
          <a:prstGeom prst="rect">
            <a:avLst/>
          </a:prstGeom>
          <a:solidFill>
            <a:srgbClr val="F3B63A"/>
          </a:solidFill>
          <a:ln w="12700">
            <a:solidFill>
              <a:srgbClr val="F3B63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8385048" y="1581912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Skutek prawny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85048" y="1984248"/>
            <a:ext cx="2862072" cy="2670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Wiadomości w systemie mają dowody wysłania i otrzymania. Po aktywacji skrzynki należy ją regularnie kontrolować.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85800" y="5715000"/>
            <a:ext cx="10789920" cy="475488"/>
          </a:xfrm>
          <a:prstGeom prst="roundRect">
            <a:avLst/>
          </a:prstGeom>
          <a:solidFill>
            <a:srgbClr val="FFF4D6"/>
          </a:solidFill>
          <a:ln w="12700">
            <a:solidFill>
              <a:srgbClr val="E8D59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868680" y="5833872"/>
            <a:ext cx="10424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5324A"/>
                </a:solidFill>
              </a:rPr>
              <a:t>Dla działalności gospodarczej potrzebny jest firmowy ADE – prywatny adres osoby fizycznej nie zastępuje adresu firmy.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26" name="Picture 25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Jak założyć firmowy adres i skrzynkę e-Doręczeń?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Dwie najczęstsze ścieżki dla przedsiębiorcy wpisanego do CEIDG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777240" y="1417320"/>
            <a:ext cx="5074920" cy="3794760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3"/>
          <p:cNvSpPr/>
          <p:nvPr/>
        </p:nvSpPr>
        <p:spPr>
          <a:xfrm>
            <a:off x="777240" y="1417320"/>
            <a:ext cx="64008" cy="3794760"/>
          </a:xfrm>
          <a:prstGeom prst="rect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4"/>
          <p:cNvSpPr/>
          <p:nvPr/>
        </p:nvSpPr>
        <p:spPr>
          <a:xfrm>
            <a:off x="978408" y="1581912"/>
            <a:ext cx="4709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A. Razem ze zmianą wpisu CEIDG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78408" y="1984248"/>
            <a:ext cx="4690872" cy="3081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1. Rozpocznij zmianę wpisu w CEIDG.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2. W części dotyczącej e-Doręczeń podaj dane potrzebne do utworzenia ADE u operatora wyznaczonego.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3. Wyślij wniosek.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4. Po utworzeniu skrzynki wykonaj aktywację.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309360" y="1417320"/>
            <a:ext cx="5074920" cy="3794760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Shape 7"/>
          <p:cNvSpPr/>
          <p:nvPr/>
        </p:nvSpPr>
        <p:spPr>
          <a:xfrm>
            <a:off x="6309360" y="1417320"/>
            <a:ext cx="64008" cy="3794760"/>
          </a:xfrm>
          <a:prstGeom prst="rect">
            <a:avLst/>
          </a:prstGeom>
          <a:solidFill>
            <a:srgbClr val="0E8585"/>
          </a:solidFill>
          <a:ln w="12700">
            <a:solidFill>
              <a:srgbClr val="0E8585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6510528" y="1581912"/>
            <a:ext cx="4709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B. Osobny wniosek o ADE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510528" y="1984248"/>
            <a:ext cx="4690872" cy="3081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1. Na Biznes.gov.pl wybierz usługę założenia adresu do e-Doręczeń.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2. Uzupełnij dane firmy i osoby zarządzającej skrzynką.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3. Podpisz i wyślij wniosek.</a:t>
            </a:r>
            <a:endParaRPr lang="en-US" sz="1150" dirty="0"/>
          </a:p>
          <a:p>
            <a:pPr marL="0" indent="0">
              <a:buNone/>
            </a:pP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4. Po utworzeniu adresu aktywuj skrzynkę.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85800" y="5715000"/>
            <a:ext cx="10789920" cy="475488"/>
          </a:xfrm>
          <a:prstGeom prst="roundRect">
            <a:avLst/>
          </a:prstGeom>
          <a:solidFill>
            <a:srgbClr val="FFF4D6"/>
          </a:solidFill>
          <a:ln w="12700">
            <a:solidFill>
              <a:srgbClr val="E8D59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Text 11"/>
          <p:cNvSpPr/>
          <p:nvPr/>
        </p:nvSpPr>
        <p:spPr>
          <a:xfrm>
            <a:off x="868680" y="5833872"/>
            <a:ext cx="10424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5324A"/>
                </a:solidFill>
              </a:rPr>
              <a:t>Alternatywnie można korzystać z kwalifikowanego dostawcy usług (KDU), a odpowiedni ADE wskazać we wniosku CEIDG.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  <p:pic>
        <p:nvPicPr>
          <p:cNvPr id="26" name="Picture 25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Aktywacja skrzynki – tego kroku nie pomijaj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Samo utworzenie adresu nie oznacza jeszcze pełnego korzystania ze skrzynki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914400" y="1508760"/>
            <a:ext cx="438912" cy="438912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Text 3"/>
          <p:cNvSpPr/>
          <p:nvPr/>
        </p:nvSpPr>
        <p:spPr>
          <a:xfrm>
            <a:off x="914400" y="158191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508760" y="1490472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324A"/>
                </a:solidFill>
              </a:rPr>
              <a:t>Odbierz informację o utworzeniu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508760" y="1819656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43442"/>
                </a:solidFill>
              </a:rPr>
              <a:t>Po pozytywnym rozpatrzeniu wniosku otrzymasz informację, że adres i skrzynka zostały utworzone.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914400" y="2606040"/>
            <a:ext cx="438912" cy="438912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914400" y="267919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508760" y="2587752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324A"/>
                </a:solidFill>
              </a:rPr>
              <a:t>Wejdź do e-Doręczeń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508760" y="2916936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43442"/>
                </a:solidFill>
              </a:rPr>
              <a:t>Zaloguj się i przejdź do zarządzania firmowym adresem / skrzynką.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914400" y="3703320"/>
            <a:ext cx="438912" cy="438912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Text 11"/>
          <p:cNvSpPr/>
          <p:nvPr/>
        </p:nvSpPr>
        <p:spPr>
          <a:xfrm>
            <a:off x="914400" y="377647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508760" y="3685032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324A"/>
                </a:solidFill>
              </a:rPr>
              <a:t>Aktywuj skrzynkę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508760" y="4014216"/>
            <a:ext cx="4617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43442"/>
                </a:solidFill>
              </a:rPr>
              <a:t>Potwierdź aktywację i zapoznaj się z pouczeniem o skutkach prawnych korzystania z e-Doręczeń.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537960" y="1600200"/>
            <a:ext cx="4297680" cy="3246120"/>
          </a:xfrm>
          <a:prstGeom prst="roundRect">
            <a:avLst/>
          </a:prstGeom>
          <a:solidFill>
            <a:srgbClr val="FFF8E7"/>
          </a:solidFill>
          <a:ln w="15240">
            <a:solidFill>
              <a:srgbClr val="EBCB79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6903720" y="199339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54747"/>
                </a:solidFill>
              </a:rPr>
              <a:t>WAŻNE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995160" y="2697480"/>
            <a:ext cx="338328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324A"/>
                </a:solidFill>
              </a:rPr>
              <a:t>Po aktywacji możesz otrzymywać urzędową korespondencję elektroniczną. Ustal w firmie, kto i jak często kontroluje skrzynkę.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pic>
        <p:nvPicPr>
          <p:cNvPr id="26" name="Picture 25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Najczęstsze błędy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Co warto sprawdzić przed wysłaniem wniosku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822960" y="1417320"/>
            <a:ext cx="50749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3"/>
          <p:cNvSpPr/>
          <p:nvPr/>
        </p:nvSpPr>
        <p:spPr>
          <a:xfrm>
            <a:off x="822960" y="1417320"/>
            <a:ext cx="64008" cy="1645920"/>
          </a:xfrm>
          <a:prstGeom prst="rect">
            <a:avLst/>
          </a:prstGeom>
          <a:solidFill>
            <a:srgbClr val="B54747"/>
          </a:solidFill>
          <a:ln w="12700">
            <a:solidFill>
              <a:srgbClr val="B54747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4"/>
          <p:cNvSpPr/>
          <p:nvPr/>
        </p:nvSpPr>
        <p:spPr>
          <a:xfrm>
            <a:off x="1024128" y="1581912"/>
            <a:ext cx="4709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Stary kod PKD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24128" y="1984248"/>
            <a:ext cx="4690872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Przy zmianie wpisu pozostawiono kody bez dostosowania do PKD 2025.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400800" y="1417320"/>
            <a:ext cx="50749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Shape 7"/>
          <p:cNvSpPr/>
          <p:nvPr/>
        </p:nvSpPr>
        <p:spPr>
          <a:xfrm>
            <a:off x="6400800" y="1417320"/>
            <a:ext cx="64008" cy="1645920"/>
          </a:xfrm>
          <a:prstGeom prst="rect">
            <a:avLst/>
          </a:prstGeom>
          <a:solidFill>
            <a:srgbClr val="B54747"/>
          </a:solidFill>
          <a:ln w="12700">
            <a:solidFill>
              <a:srgbClr val="B54747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6601968" y="1581912"/>
            <a:ext cx="4709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Brak aktywacji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601968" y="1984248"/>
            <a:ext cx="4690872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ADE został utworzony, ale skrzynka nie została aktywowana.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22960" y="3474720"/>
            <a:ext cx="50749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Shape 11"/>
          <p:cNvSpPr/>
          <p:nvPr/>
        </p:nvSpPr>
        <p:spPr>
          <a:xfrm>
            <a:off x="822960" y="3474720"/>
            <a:ext cx="64008" cy="1645920"/>
          </a:xfrm>
          <a:prstGeom prst="rect">
            <a:avLst/>
          </a:prstGeom>
          <a:solidFill>
            <a:srgbClr val="F3B63A"/>
          </a:solidFill>
          <a:ln w="12700">
            <a:solidFill>
              <a:srgbClr val="F3B63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1024128" y="3639312"/>
            <a:ext cx="4709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Mylenie skrzynek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024128" y="4041648"/>
            <a:ext cx="4690872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Prywatny ADE traktowany jest jak adres działalności gospodarczej.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400800" y="3474720"/>
            <a:ext cx="50749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Shape 15"/>
          <p:cNvSpPr/>
          <p:nvPr/>
        </p:nvSpPr>
        <p:spPr>
          <a:xfrm>
            <a:off x="6400800" y="3474720"/>
            <a:ext cx="64008" cy="1645920"/>
          </a:xfrm>
          <a:prstGeom prst="rect">
            <a:avLst/>
          </a:prstGeom>
          <a:solidFill>
            <a:srgbClr val="F3B63A"/>
          </a:solidFill>
          <a:ln w="12700">
            <a:solidFill>
              <a:srgbClr val="F3B63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8" name="Text 16"/>
          <p:cNvSpPr/>
          <p:nvPr/>
        </p:nvSpPr>
        <p:spPr>
          <a:xfrm>
            <a:off x="6601968" y="3639312"/>
            <a:ext cx="4709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Brak monitorowania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601968" y="4041648"/>
            <a:ext cx="4690872" cy="932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Nikt w firmie nie ma przypisanego obowiązku regularnego sprawdzania skrzynki.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85800" y="5715000"/>
            <a:ext cx="10789920" cy="475488"/>
          </a:xfrm>
          <a:prstGeom prst="roundRect">
            <a:avLst/>
          </a:prstGeom>
          <a:solidFill>
            <a:srgbClr val="FFF4D6"/>
          </a:solidFill>
          <a:ln w="12700">
            <a:solidFill>
              <a:srgbClr val="E8D59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1" name="Text 19"/>
          <p:cNvSpPr/>
          <p:nvPr/>
        </p:nvSpPr>
        <p:spPr>
          <a:xfrm>
            <a:off x="868680" y="5833872"/>
            <a:ext cx="10424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5324A"/>
                </a:solidFill>
              </a:rPr>
              <a:t>Po każdej zmianie pobierz aktualny wpis CEIDG i zweryfikuj: dane firmy, PKD oraz informację o ADE.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  <p:pic>
        <p:nvPicPr>
          <p:cNvPr id="26" name="Picture 25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Przykład: fizjoterapeuta aktualizuje PKD we wrześniu 2026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Co dzieje się w praktyce?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822960" y="1508760"/>
            <a:ext cx="658368" cy="658368"/>
          </a:xfrm>
          <a:prstGeom prst="ellipse">
            <a:avLst/>
          </a:prstGeom>
          <a:solidFill>
            <a:srgbClr val="0B6B6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Text 3"/>
          <p:cNvSpPr/>
          <p:nvPr/>
        </p:nvSpPr>
        <p:spPr>
          <a:xfrm>
            <a:off x="822960" y="1682496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1481328" y="1837944"/>
            <a:ext cx="1572768" cy="0"/>
          </a:xfrm>
          <a:prstGeom prst="line">
            <a:avLst/>
          </a:prstGeom>
          <a:noFill/>
          <a:ln w="38100">
            <a:solidFill>
              <a:srgbClr val="D8E2E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5"/>
          <p:cNvSpPr/>
          <p:nvPr/>
        </p:nvSpPr>
        <p:spPr>
          <a:xfrm>
            <a:off x="411480" y="2423160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5324A"/>
                </a:solidFill>
              </a:rPr>
              <a:t>Zmiana CEIDG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20040" y="2926080"/>
            <a:ext cx="1691640" cy="1508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243442"/>
                </a:solidFill>
              </a:rPr>
              <a:t>Rozpoczyna wniosek o zmianę wpisu.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3063240" y="1508760"/>
            <a:ext cx="658368" cy="658368"/>
          </a:xfrm>
          <a:prstGeom prst="ellipse">
            <a:avLst/>
          </a:prstGeom>
          <a:solidFill>
            <a:srgbClr val="0B6B6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3063240" y="1682496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721608" y="1837944"/>
            <a:ext cx="1572768" cy="0"/>
          </a:xfrm>
          <a:prstGeom prst="line">
            <a:avLst/>
          </a:prstGeom>
          <a:noFill/>
          <a:ln w="38100">
            <a:solidFill>
              <a:srgbClr val="D8E2E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2" name="Text 10"/>
          <p:cNvSpPr/>
          <p:nvPr/>
        </p:nvSpPr>
        <p:spPr>
          <a:xfrm>
            <a:off x="2651760" y="2423160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5324A"/>
                </a:solidFill>
              </a:rPr>
              <a:t>PKD 2025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560320" y="2926080"/>
            <a:ext cx="1691640" cy="1508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243442"/>
                </a:solidFill>
              </a:rPr>
              <a:t>Wskazuje 86.95.Z oraz inne faktycznie wykonywane działalności.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5303520" y="1508760"/>
            <a:ext cx="658368" cy="658368"/>
          </a:xfrm>
          <a:prstGeom prst="ellipse">
            <a:avLst/>
          </a:prstGeom>
          <a:solidFill>
            <a:srgbClr val="0B6B6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5" name="Text 13"/>
          <p:cNvSpPr/>
          <p:nvPr/>
        </p:nvSpPr>
        <p:spPr>
          <a:xfrm>
            <a:off x="5303520" y="1682496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961888" y="1837944"/>
            <a:ext cx="1572768" cy="0"/>
          </a:xfrm>
          <a:prstGeom prst="line">
            <a:avLst/>
          </a:prstGeom>
          <a:noFill/>
          <a:ln w="38100">
            <a:solidFill>
              <a:srgbClr val="D8E2E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4892040" y="2423160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5324A"/>
                </a:solidFill>
              </a:rPr>
              <a:t>ADE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800600" y="2926080"/>
            <a:ext cx="1691640" cy="1508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243442"/>
                </a:solidFill>
              </a:rPr>
              <a:t>Jeśli nie ma firmowego ADE, podaje dane do jego utworzenia.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7543800" y="1508760"/>
            <a:ext cx="658368" cy="658368"/>
          </a:xfrm>
          <a:prstGeom prst="ellipse">
            <a:avLst/>
          </a:prstGeom>
          <a:solidFill>
            <a:srgbClr val="0B6B6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0" name="Text 18"/>
          <p:cNvSpPr/>
          <p:nvPr/>
        </p:nvSpPr>
        <p:spPr>
          <a:xfrm>
            <a:off x="7543800" y="1682496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8202168" y="1837944"/>
            <a:ext cx="1572768" cy="0"/>
          </a:xfrm>
          <a:prstGeom prst="line">
            <a:avLst/>
          </a:prstGeom>
          <a:noFill/>
          <a:ln w="38100">
            <a:solidFill>
              <a:srgbClr val="D8E2E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22" name="Text 20"/>
          <p:cNvSpPr/>
          <p:nvPr/>
        </p:nvSpPr>
        <p:spPr>
          <a:xfrm>
            <a:off x="7132320" y="2423160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5324A"/>
                </a:solidFill>
              </a:rPr>
              <a:t>Aktywacja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040880" y="2926080"/>
            <a:ext cx="1691640" cy="1508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243442"/>
                </a:solidFill>
              </a:rPr>
              <a:t>Po utworzeniu skrzynki aktywuje ją.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9784080" y="1508760"/>
            <a:ext cx="658368" cy="658368"/>
          </a:xfrm>
          <a:prstGeom prst="ellipse">
            <a:avLst/>
          </a:prstGeom>
          <a:solidFill>
            <a:srgbClr val="2F855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5" name="Text 23"/>
          <p:cNvSpPr/>
          <p:nvPr/>
        </p:nvSpPr>
        <p:spPr>
          <a:xfrm>
            <a:off x="9784080" y="1682496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372600" y="2423160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5324A"/>
                </a:solidFill>
              </a:rPr>
              <a:t>Gotowe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281160" y="2926080"/>
            <a:ext cx="1691640" cy="1508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243442"/>
                </a:solidFill>
              </a:rPr>
              <a:t>Kontroluje wpis CEIDG i regularnie sprawdza skrzynkę.</a:t>
            </a:r>
            <a:endParaRPr lang="en-US" sz="1020" dirty="0"/>
          </a:p>
        </p:txBody>
      </p:sp>
      <p:sp>
        <p:nvSpPr>
          <p:cNvPr id="28" name="Shape 26"/>
          <p:cNvSpPr/>
          <p:nvPr/>
        </p:nvSpPr>
        <p:spPr>
          <a:xfrm>
            <a:off x="685800" y="5715000"/>
            <a:ext cx="10789920" cy="475488"/>
          </a:xfrm>
          <a:prstGeom prst="roundRect">
            <a:avLst/>
          </a:prstGeom>
          <a:solidFill>
            <a:srgbClr val="FFF4D6"/>
          </a:solidFill>
          <a:ln w="12700">
            <a:solidFill>
              <a:srgbClr val="E8D59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9" name="Text 27"/>
          <p:cNvSpPr/>
          <p:nvPr/>
        </p:nvSpPr>
        <p:spPr>
          <a:xfrm>
            <a:off x="868680" y="5833872"/>
            <a:ext cx="10424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5324A"/>
                </a:solidFill>
              </a:rPr>
              <a:t>Jedna aktualizacja CEIDG może więc oznaczać dwa działania: dostosowanie PKD i uruchomienie e-Doręczeń.</a:t>
            </a:r>
            <a:endParaRPr lang="en-US" sz="105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  <p:pic>
        <p:nvPicPr>
          <p:cNvPr id="30" name="Picture 29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Checklista dla gabinetu fizjoterapeutycznego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Do odhaczenia przed i po aktualizacji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868680" y="1371600"/>
            <a:ext cx="384048" cy="38404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Text 3"/>
          <p:cNvSpPr/>
          <p:nvPr/>
        </p:nvSpPr>
        <p:spPr>
          <a:xfrm>
            <a:off x="1417320" y="1362456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3442"/>
                </a:solidFill>
              </a:rPr>
              <a:t>Sprawdź datę pierwszego wpisu firmy do CEIDG</a:t>
            </a:r>
            <a:endParaRPr lang="en-US" sz="1180" dirty="0"/>
          </a:p>
        </p:txBody>
      </p:sp>
      <p:sp>
        <p:nvSpPr>
          <p:cNvPr id="6" name="Shape 4"/>
          <p:cNvSpPr/>
          <p:nvPr/>
        </p:nvSpPr>
        <p:spPr>
          <a:xfrm>
            <a:off x="868680" y="2395728"/>
            <a:ext cx="384048" cy="38404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5"/>
          <p:cNvSpPr/>
          <p:nvPr/>
        </p:nvSpPr>
        <p:spPr>
          <a:xfrm>
            <a:off x="1417320" y="2386584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3442"/>
                </a:solidFill>
              </a:rPr>
              <a:t>Zweryfikuj aktualne kody działalności</a:t>
            </a:r>
            <a:endParaRPr lang="en-US" sz="1180" dirty="0"/>
          </a:p>
        </p:txBody>
      </p:sp>
      <p:sp>
        <p:nvSpPr>
          <p:cNvPr id="8" name="Shape 6"/>
          <p:cNvSpPr/>
          <p:nvPr/>
        </p:nvSpPr>
        <p:spPr>
          <a:xfrm>
            <a:off x="868680" y="3419856"/>
            <a:ext cx="384048" cy="38404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1417320" y="3410712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3442"/>
                </a:solidFill>
              </a:rPr>
              <a:t>Wskaż PKD 2025 – dla fizjoterapii 86.95.Z</a:t>
            </a:r>
            <a:endParaRPr lang="en-US" sz="1180" dirty="0"/>
          </a:p>
        </p:txBody>
      </p:sp>
      <p:sp>
        <p:nvSpPr>
          <p:cNvPr id="10" name="Shape 8"/>
          <p:cNvSpPr/>
          <p:nvPr/>
        </p:nvSpPr>
        <p:spPr>
          <a:xfrm>
            <a:off x="868680" y="4443984"/>
            <a:ext cx="384048" cy="38404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1" name="Text 9"/>
          <p:cNvSpPr/>
          <p:nvPr/>
        </p:nvSpPr>
        <p:spPr>
          <a:xfrm>
            <a:off x="1417320" y="443484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3442"/>
                </a:solidFill>
              </a:rPr>
              <a:t>Sprawdź, czy firma ma już ADE wpisany do BAE/CEIDG</a:t>
            </a:r>
            <a:endParaRPr lang="en-US" sz="1180" dirty="0"/>
          </a:p>
        </p:txBody>
      </p:sp>
      <p:sp>
        <p:nvSpPr>
          <p:cNvPr id="12" name="Shape 10"/>
          <p:cNvSpPr/>
          <p:nvPr/>
        </p:nvSpPr>
        <p:spPr>
          <a:xfrm>
            <a:off x="6400800" y="1371600"/>
            <a:ext cx="384048" cy="38404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Text 11"/>
          <p:cNvSpPr/>
          <p:nvPr/>
        </p:nvSpPr>
        <p:spPr>
          <a:xfrm>
            <a:off x="6949440" y="1362456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3442"/>
                </a:solidFill>
              </a:rPr>
              <a:t>Jeśli nie – utwórz ADE podczas zmiany lub osobnym wnioskiem</a:t>
            </a:r>
            <a:endParaRPr lang="en-US" sz="1180" dirty="0"/>
          </a:p>
        </p:txBody>
      </p:sp>
      <p:sp>
        <p:nvSpPr>
          <p:cNvPr id="14" name="Shape 12"/>
          <p:cNvSpPr/>
          <p:nvPr/>
        </p:nvSpPr>
        <p:spPr>
          <a:xfrm>
            <a:off x="6400800" y="2395728"/>
            <a:ext cx="384048" cy="38404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5" name="Text 13"/>
          <p:cNvSpPr/>
          <p:nvPr/>
        </p:nvSpPr>
        <p:spPr>
          <a:xfrm>
            <a:off x="6949440" y="2386584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3442"/>
                </a:solidFill>
              </a:rPr>
              <a:t>Aktywuj skrzynkę po jej utworzeniu</a:t>
            </a:r>
            <a:endParaRPr lang="en-US" sz="1180" dirty="0"/>
          </a:p>
        </p:txBody>
      </p:sp>
      <p:sp>
        <p:nvSpPr>
          <p:cNvPr id="16" name="Shape 14"/>
          <p:cNvSpPr/>
          <p:nvPr/>
        </p:nvSpPr>
        <p:spPr>
          <a:xfrm>
            <a:off x="6400800" y="3419856"/>
            <a:ext cx="384048" cy="38404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6949440" y="3410712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3442"/>
                </a:solidFill>
              </a:rPr>
              <a:t>Wyznacz osobę odpowiedzialną za sprawdzanie korespondencji</a:t>
            </a:r>
            <a:endParaRPr lang="en-US" sz="1180" dirty="0"/>
          </a:p>
        </p:txBody>
      </p:sp>
      <p:sp>
        <p:nvSpPr>
          <p:cNvPr id="18" name="Shape 16"/>
          <p:cNvSpPr/>
          <p:nvPr/>
        </p:nvSpPr>
        <p:spPr>
          <a:xfrm>
            <a:off x="6400800" y="4443984"/>
            <a:ext cx="384048" cy="38404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9" name="Text 17"/>
          <p:cNvSpPr/>
          <p:nvPr/>
        </p:nvSpPr>
        <p:spPr>
          <a:xfrm>
            <a:off x="6949440" y="443484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3442"/>
                </a:solidFill>
              </a:rPr>
              <a:t>Pobierz aktualny wpis CEIDG i zachowaj potwierdzenia</a:t>
            </a:r>
            <a:endParaRPr lang="en-US" sz="1180" dirty="0"/>
          </a:p>
        </p:txBody>
      </p:sp>
      <p:sp>
        <p:nvSpPr>
          <p:cNvPr id="20" name="Shape 18"/>
          <p:cNvSpPr/>
          <p:nvPr/>
        </p:nvSpPr>
        <p:spPr>
          <a:xfrm>
            <a:off x="685800" y="5715000"/>
            <a:ext cx="10789920" cy="475488"/>
          </a:xfrm>
          <a:prstGeom prst="roundRect">
            <a:avLst/>
          </a:prstGeom>
          <a:solidFill>
            <a:srgbClr val="FFF4D6"/>
          </a:solidFill>
          <a:ln w="12700">
            <a:solidFill>
              <a:srgbClr val="E8D59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21" name="Text 19"/>
          <p:cNvSpPr/>
          <p:nvPr/>
        </p:nvSpPr>
        <p:spPr>
          <a:xfrm>
            <a:off x="868680" y="5833872"/>
            <a:ext cx="10424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5324A"/>
                </a:solidFill>
              </a:rPr>
              <a:t>Dobrą praktyką jest włączenie powiadomień i ustalenie stałej częstotliwości kontroli skrzynki.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  <p:pic>
        <p:nvPicPr>
          <p:cNvPr id="26" name="Picture 25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Najważniejsze do zapamiętania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3 zdania, które warto wynieść z prezentacji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822960" y="1508760"/>
            <a:ext cx="3383280" cy="342900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Shape 3"/>
          <p:cNvSpPr/>
          <p:nvPr/>
        </p:nvSpPr>
        <p:spPr>
          <a:xfrm>
            <a:off x="822960" y="1508760"/>
            <a:ext cx="64008" cy="3429000"/>
          </a:xfrm>
          <a:prstGeom prst="rect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4"/>
          <p:cNvSpPr/>
          <p:nvPr/>
        </p:nvSpPr>
        <p:spPr>
          <a:xfrm>
            <a:off x="1024128" y="1673352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PKD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24128" y="2075688"/>
            <a:ext cx="2999232" cy="2715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Dla działalności w zakresie fizjoterapii w PKD 2025 właściwa podklasa to 86.95.Z. Przy zmianach wpisu od 2025 r. stosuje się PKD 2025.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407408" y="1508760"/>
            <a:ext cx="3383280" cy="342900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Shape 7"/>
          <p:cNvSpPr/>
          <p:nvPr/>
        </p:nvSpPr>
        <p:spPr>
          <a:xfrm>
            <a:off x="4407408" y="1508760"/>
            <a:ext cx="64008" cy="3429000"/>
          </a:xfrm>
          <a:prstGeom prst="rect">
            <a:avLst/>
          </a:prstGeom>
          <a:solidFill>
            <a:srgbClr val="F3B63A"/>
          </a:solidFill>
          <a:ln w="12700">
            <a:solidFill>
              <a:srgbClr val="F3B63A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8"/>
          <p:cNvSpPr/>
          <p:nvPr/>
        </p:nvSpPr>
        <p:spPr>
          <a:xfrm>
            <a:off x="4608576" y="1673352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CEIDG → ADE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08576" y="2075688"/>
            <a:ext cx="2999232" cy="2715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Jeżeli firma była wpisana do CEIDG do 31.12.2024 r. i zmienia wpis po 30.06.2025 r., zmiana wiąże się z obowiązkiem posiadania lub utworzenia ADE.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991856" y="1508760"/>
            <a:ext cx="3383280" cy="342900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Shape 11"/>
          <p:cNvSpPr/>
          <p:nvPr/>
        </p:nvSpPr>
        <p:spPr>
          <a:xfrm>
            <a:off x="7991856" y="1508760"/>
            <a:ext cx="64008" cy="3429000"/>
          </a:xfrm>
          <a:prstGeom prst="rect">
            <a:avLst/>
          </a:prstGeom>
          <a:solidFill>
            <a:srgbClr val="B54747"/>
          </a:solidFill>
          <a:ln w="12700">
            <a:solidFill>
              <a:srgbClr val="B54747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4" name="Text 12"/>
          <p:cNvSpPr/>
          <p:nvPr/>
        </p:nvSpPr>
        <p:spPr>
          <a:xfrm>
            <a:off x="8193024" y="1673352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5324A"/>
                </a:solidFill>
              </a:rPr>
              <a:t>1.10.2026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193024" y="2075688"/>
            <a:ext cx="2999232" cy="2715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43442"/>
                </a:solidFill>
              </a:rPr>
              <a:t>Dla pozostałych przedsiębiorców wpisanych do CEIDG do 31.12.2024 r. obowiązek posiadania ADE zaczyna się 1.10.2026 r.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85800" y="5715000"/>
            <a:ext cx="10789920" cy="475488"/>
          </a:xfrm>
          <a:prstGeom prst="roundRect">
            <a:avLst/>
          </a:prstGeom>
          <a:solidFill>
            <a:srgbClr val="FFF4D6"/>
          </a:solidFill>
          <a:ln w="12700">
            <a:solidFill>
              <a:srgbClr val="E8D59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868680" y="5833872"/>
            <a:ext cx="10424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5324A"/>
                </a:solidFill>
              </a:rPr>
              <a:t>Przepisy i formularze mogą się zmieniać – przed złożeniem wniosku warto sprawdzić aktualne komunikaty Biznes.gov.pl i gov.pl.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  <p:pic>
        <p:nvPicPr>
          <p:cNvPr id="26" name="Picture 25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5324A"/>
                </a:solidFill>
              </a:rPr>
              <a:t>Źródła i materiały urzędowe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94360" y="896112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Stan informacji: wrzesień 2026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868680" y="1325880"/>
            <a:ext cx="292608" cy="292608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" name="Text 3"/>
          <p:cNvSpPr/>
          <p:nvPr/>
        </p:nvSpPr>
        <p:spPr>
          <a:xfrm>
            <a:off x="1371600" y="1289304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442"/>
                </a:solidFill>
              </a:rPr>
              <a:t>Biznes.gov.pl – „Jak wybrać i zmienić kod PKD”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868680" y="1947672"/>
            <a:ext cx="292608" cy="292608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5"/>
          <p:cNvSpPr/>
          <p:nvPr/>
        </p:nvSpPr>
        <p:spPr>
          <a:xfrm>
            <a:off x="1371600" y="1911096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442"/>
                </a:solidFill>
              </a:rPr>
              <a:t>GUS – Polska Klasyfikacja Działalności PKD 2025; podklasa 86.95.Z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868680" y="2569464"/>
            <a:ext cx="292608" cy="292608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 7"/>
          <p:cNvSpPr/>
          <p:nvPr/>
        </p:nvSpPr>
        <p:spPr>
          <a:xfrm>
            <a:off x="1371600" y="2532888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442"/>
                </a:solidFill>
              </a:rPr>
              <a:t>Biznes.gov.pl – „e-Doręczenia dla przedsiębiorców”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68680" y="3191256"/>
            <a:ext cx="292608" cy="292608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1" name="Text 9"/>
          <p:cNvSpPr/>
          <p:nvPr/>
        </p:nvSpPr>
        <p:spPr>
          <a:xfrm>
            <a:off x="1371600" y="3154680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442"/>
                </a:solidFill>
              </a:rPr>
              <a:t>Gov.pl – „Przedsiębiorco – od 1 lipca zmiana danych w CEIDG z ADE!”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68680" y="3813048"/>
            <a:ext cx="292608" cy="292608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3" name="Text 11"/>
          <p:cNvSpPr/>
          <p:nvPr/>
        </p:nvSpPr>
        <p:spPr>
          <a:xfrm>
            <a:off x="1371600" y="3776472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442"/>
                </a:solidFill>
              </a:rPr>
              <a:t>Gov.pl – „Jak założyć adres i skrzynkę do e-Doręczeń”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68680" y="4434840"/>
            <a:ext cx="292608" cy="292608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5" name="Text 13"/>
          <p:cNvSpPr/>
          <p:nvPr/>
        </p:nvSpPr>
        <p:spPr>
          <a:xfrm>
            <a:off x="1371600" y="4398264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442"/>
                </a:solidFill>
              </a:rPr>
              <a:t>Gov.pl – Harmonogram e-Doręczeń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68680" y="5056632"/>
            <a:ext cx="292608" cy="292608"/>
          </a:xfrm>
          <a:prstGeom prst="ellipse">
            <a:avLst/>
          </a:prstGeom>
          <a:solidFill>
            <a:srgbClr val="0B6B6B"/>
          </a:solidFill>
          <a:ln w="12700">
            <a:solidFill>
              <a:srgbClr val="0B6B6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5"/>
          <p:cNvSpPr/>
          <p:nvPr/>
        </p:nvSpPr>
        <p:spPr>
          <a:xfrm>
            <a:off x="1371600" y="5020056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243442"/>
                </a:solidFill>
              </a:rPr>
              <a:t>Ustawa o doręczeniach elektronicznych – przepisy przejściowe dotyczące CEIDG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68680" y="5715000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64748B"/>
                </a:solidFill>
              </a:rPr>
              <a:t>Prezentacja ma charakter informacyjny i nie zastępuje indywidualnej porady prawnej ani podatkowej.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502920" cy="2011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4748B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  <p:pic>
        <p:nvPicPr>
          <p:cNvPr id="26" name="Picture 25" descr="logo_KIF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164592"/>
            <a:ext cx="1417320" cy="5335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1381</Words>
  <Application>Microsoft Office PowerPoint</Application>
  <PresentationFormat>Panoramiczny</PresentationFormat>
  <Paragraphs>206</Paragraphs>
  <Slides>14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7" baseType="lpstr">
      <vt:lpstr>Aptos</vt:lpstr>
      <vt:lpstr>Arial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CEIDG i e-Doręczenia dla fizjoterapeutów</dc:title>
  <dc:subject>CEIDG, PKD 2025 i e-Doręczenia dla fizjoterapeutów</dc:subject>
  <dc:creator>OpenAI</dc:creator>
  <cp:lastModifiedBy>Agnieszka Marszałek</cp:lastModifiedBy>
  <cp:revision>2</cp:revision>
  <dcterms:created xsi:type="dcterms:W3CDTF">2026-09-21T10:21:25Z</dcterms:created>
  <dcterms:modified xsi:type="dcterms:W3CDTF">2026-09-25T09:48:00Z</dcterms:modified>
</cp:coreProperties>
</file>